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262" r:id="rId6"/>
    <p:sldId id="264" r:id="rId7"/>
    <p:sldId id="263"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9ED3"/>
    <a:srgbClr val="4A53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2" autoAdjust="0"/>
    <p:restoredTop sz="91828" autoAdjust="0"/>
  </p:normalViewPr>
  <p:slideViewPr>
    <p:cSldViewPr snapToGrid="0">
      <p:cViewPr varScale="1">
        <p:scale>
          <a:sx n="102" d="100"/>
          <a:sy n="102" d="100"/>
        </p:scale>
        <p:origin x="11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1BC6D-E142-D64E-9EC9-25246D76643C}" type="datetimeFigureOut">
              <a:rPr lang="en-US" smtClean="0"/>
              <a:t>9/30/20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2B779-FBD0-314B-9C5B-44A0B335C56E}" type="slidenum">
              <a:rPr lang="en-US" smtClean="0"/>
              <a:t>‹#›</a:t>
            </a:fld>
            <a:endParaRPr lang="en-US"/>
          </a:p>
        </p:txBody>
      </p:sp>
    </p:spTree>
    <p:extLst>
      <p:ext uri="{BB962C8B-B14F-4D97-AF65-F5344CB8AC3E}">
        <p14:creationId xmlns:p14="http://schemas.microsoft.com/office/powerpoint/2010/main" val="296866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toddler hide and seek (you can’t see me if I can’t see you) – unaware of self as an object at that age</a:t>
            </a:r>
          </a:p>
          <a:p>
            <a:r>
              <a:rPr lang="en-US" baseline="0" dirty="0"/>
              <a:t>But eventually we learn not only that the self is an object for others – we learn to see ourselves through others’ eyes</a:t>
            </a:r>
          </a:p>
          <a:p>
            <a:r>
              <a:rPr lang="en-US" baseline="0" dirty="0"/>
              <a:t>Tell a personal story of gaining this self-awareness of how others see you. For me, one of the first moments was in S. Korea (contrasts, kidnapping, etc.)</a:t>
            </a:r>
            <a:endParaRPr lang="en-US" dirty="0"/>
          </a:p>
        </p:txBody>
      </p:sp>
      <p:sp>
        <p:nvSpPr>
          <p:cNvPr id="4" name="Slide Number Placeholder 3"/>
          <p:cNvSpPr>
            <a:spLocks noGrp="1"/>
          </p:cNvSpPr>
          <p:nvPr>
            <p:ph type="sldNum" sz="quarter" idx="10"/>
          </p:nvPr>
        </p:nvSpPr>
        <p:spPr/>
        <p:txBody>
          <a:bodyPr/>
          <a:lstStyle/>
          <a:p>
            <a:fld id="{A142B779-FBD0-314B-9C5B-44A0B335C56E}" type="slidenum">
              <a:rPr lang="en-US" smtClean="0"/>
              <a:t>3</a:t>
            </a:fld>
            <a:endParaRPr lang="en-US"/>
          </a:p>
        </p:txBody>
      </p:sp>
    </p:spTree>
    <p:extLst>
      <p:ext uri="{BB962C8B-B14F-4D97-AF65-F5344CB8AC3E}">
        <p14:creationId xmlns:p14="http://schemas.microsoft.com/office/powerpoint/2010/main" val="264775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with group debriefing question before</a:t>
            </a:r>
            <a:r>
              <a:rPr lang="en-US" baseline="0" dirty="0"/>
              <a:t> splitting into small groups: </a:t>
            </a:r>
            <a:r>
              <a:rPr lang="en-US" sz="1200" dirty="0">
                <a:solidFill>
                  <a:schemeClr val="tx1">
                    <a:lumMod val="65000"/>
                    <a:lumOff val="35000"/>
                  </a:schemeClr>
                </a:solidFill>
                <a:latin typeface="Acumin Pro" panose="020B0504020202020204" pitchFamily="34" charset="0"/>
              </a:rPr>
              <a:t>How are you feeling about this activity so far? What is your comfort level with talking about identity and self-perception?</a:t>
            </a:r>
          </a:p>
          <a:p>
            <a:endParaRPr lang="en-US" dirty="0"/>
          </a:p>
          <a:p>
            <a:r>
              <a:rPr lang="en-US" dirty="0"/>
              <a:t>In person, go</a:t>
            </a:r>
            <a:r>
              <a:rPr lang="en-US" baseline="0" dirty="0"/>
              <a:t> back and forth between a question in small groups and a large group debriefing for maximum interactivity. Online, post all prompts in chat and then send to breakout rooms, debriefing upon return to whole group.</a:t>
            </a:r>
          </a:p>
          <a:p>
            <a:endParaRPr lang="en-US" baseline="0" dirty="0"/>
          </a:p>
          <a:p>
            <a:r>
              <a:rPr lang="en-US" baseline="0" dirty="0"/>
              <a:t>If time, additional whole group questions could include:</a:t>
            </a:r>
          </a:p>
          <a:p>
            <a:r>
              <a:rPr lang="en-US" baseline="0" dirty="0"/>
              <a:t>In debriefing of 1</a:t>
            </a:r>
            <a:r>
              <a:rPr lang="en-US" baseline="30000" dirty="0"/>
              <a:t>st</a:t>
            </a:r>
            <a:r>
              <a:rPr lang="en-US" baseline="0" dirty="0"/>
              <a:t> set of prompts above:</a:t>
            </a:r>
          </a:p>
          <a:p>
            <a:pPr marL="228600" indent="-228600">
              <a:buAutoNum type="arabicPeriod"/>
            </a:pPr>
            <a:r>
              <a:rPr lang="en-US" baseline="0" dirty="0"/>
              <a:t>Are there any noun labels that other people assume should be on your self-portrait but are not? </a:t>
            </a:r>
          </a:p>
          <a:p>
            <a:pPr marL="228600" indent="-228600">
              <a:buAutoNum type="arabicPeriod"/>
            </a:pPr>
            <a:r>
              <a:rPr lang="en-US" baseline="0" dirty="0"/>
              <a:t>Are there any that are especially hidden from other people – no one knows unless you identity them to others?</a:t>
            </a:r>
          </a:p>
          <a:p>
            <a:pPr marL="228600" indent="-228600">
              <a:buAutoNum type="arabicPeriod"/>
            </a:pPr>
            <a:r>
              <a:rPr lang="en-US" baseline="0" dirty="0"/>
              <a:t>Are there adjectives you wish were on the 2</a:t>
            </a:r>
            <a:r>
              <a:rPr lang="en-US" baseline="30000" dirty="0"/>
              <a:t>nd</a:t>
            </a:r>
            <a:r>
              <a:rPr lang="en-US" baseline="0" dirty="0"/>
              <a:t> portrait? Anything you wish were NOT there?</a:t>
            </a:r>
          </a:p>
          <a:p>
            <a:pPr marL="228600" indent="-228600">
              <a:buAutoNum type="arabicPeriod"/>
            </a:pPr>
            <a:endParaRPr lang="en-US" baseline="0" dirty="0"/>
          </a:p>
          <a:p>
            <a:pPr marL="0" indent="0">
              <a:buNone/>
            </a:pPr>
            <a:r>
              <a:rPr lang="en-US" baseline="0" dirty="0"/>
              <a:t>In debriefing 2</a:t>
            </a:r>
            <a:r>
              <a:rPr lang="en-US" baseline="30000" dirty="0"/>
              <a:t>nd</a:t>
            </a:r>
            <a:r>
              <a:rPr lang="en-US" baseline="0" dirty="0"/>
              <a:t> set of prompts:</a:t>
            </a:r>
          </a:p>
          <a:p>
            <a:pPr marL="228600" indent="-228600">
              <a:buAutoNum type="arabicPeriod"/>
            </a:pPr>
            <a:r>
              <a:rPr lang="en-US" baseline="0" dirty="0"/>
              <a:t>Are there people in your life that, if I had asked you to think of them in particular, your 2</a:t>
            </a:r>
            <a:r>
              <a:rPr lang="en-US" baseline="30000" dirty="0"/>
              <a:t>nd</a:t>
            </a:r>
            <a:r>
              <a:rPr lang="en-US" baseline="0" dirty="0"/>
              <a:t> picture would have been drastically different? In what ways?</a:t>
            </a:r>
          </a:p>
          <a:p>
            <a:pPr marL="228600" indent="-228600">
              <a:buAutoNum type="arabicPeriod"/>
            </a:pPr>
            <a:endParaRPr lang="en-US" baseline="0" dirty="0"/>
          </a:p>
          <a:p>
            <a:pPr marL="0" indent="0">
              <a:buNone/>
            </a:pPr>
            <a:r>
              <a:rPr lang="en-US" baseline="0" dirty="0"/>
              <a:t>In debriefing 3</a:t>
            </a:r>
            <a:r>
              <a:rPr lang="en-US" baseline="30000" dirty="0"/>
              <a:t>rd</a:t>
            </a:r>
            <a:r>
              <a:rPr lang="en-US" baseline="0" dirty="0"/>
              <a:t> set of prompts:</a:t>
            </a:r>
          </a:p>
          <a:p>
            <a:pPr marL="228600" indent="-228600">
              <a:buAutoNum type="arabicPeriod"/>
            </a:pPr>
            <a:r>
              <a:rPr lang="en-US" baseline="0" dirty="0"/>
              <a:t>Does anyone have a specific example they are willing to share – a story that illustrates the process of the looking glass self in action? I’ll start… (for me – share changing the way I introduce myself and my accent when I visit my parents)</a:t>
            </a:r>
          </a:p>
        </p:txBody>
      </p:sp>
      <p:sp>
        <p:nvSpPr>
          <p:cNvPr id="4" name="Slide Number Placeholder 3"/>
          <p:cNvSpPr>
            <a:spLocks noGrp="1"/>
          </p:cNvSpPr>
          <p:nvPr>
            <p:ph type="sldNum" sz="quarter" idx="10"/>
          </p:nvPr>
        </p:nvSpPr>
        <p:spPr/>
        <p:txBody>
          <a:bodyPr/>
          <a:lstStyle/>
          <a:p>
            <a:fld id="{A142B779-FBD0-314B-9C5B-44A0B335C56E}" type="slidenum">
              <a:rPr lang="en-US" smtClean="0"/>
              <a:t>4</a:t>
            </a:fld>
            <a:endParaRPr lang="en-US"/>
          </a:p>
        </p:txBody>
      </p:sp>
    </p:spTree>
    <p:extLst>
      <p:ext uri="{BB962C8B-B14F-4D97-AF65-F5344CB8AC3E}">
        <p14:creationId xmlns:p14="http://schemas.microsoft.com/office/powerpoint/2010/main" val="376791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367240-3608-41DA-995B-24C3D618A4FC}" type="datetimeFigureOut">
              <a:rPr lang="en-US" smtClean="0"/>
              <a:t>9/30/20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26577853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67240-3608-41DA-995B-24C3D618A4FC}" type="datetimeFigureOut">
              <a:rPr lang="en-US" smtClean="0"/>
              <a:t>9/30/20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37457442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67240-3608-41DA-995B-24C3D618A4FC}" type="datetimeFigureOut">
              <a:rPr lang="en-US" smtClean="0"/>
              <a:t>9/30/20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66529854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67240-3608-41DA-995B-24C3D618A4FC}" type="datetimeFigureOut">
              <a:rPr lang="en-US" smtClean="0"/>
              <a:t>9/30/20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70261304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367240-3608-41DA-995B-24C3D618A4FC}" type="datetimeFigureOut">
              <a:rPr lang="en-US" smtClean="0"/>
              <a:t>9/30/20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5332909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367240-3608-41DA-995B-24C3D618A4FC}" type="datetimeFigureOut">
              <a:rPr lang="en-US" smtClean="0"/>
              <a:t>9/30/20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36237909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367240-3608-41DA-995B-24C3D618A4FC}" type="datetimeFigureOut">
              <a:rPr lang="en-US" smtClean="0"/>
              <a:t>9/30/20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65454233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367240-3608-41DA-995B-24C3D618A4FC}" type="datetimeFigureOut">
              <a:rPr lang="en-US" smtClean="0"/>
              <a:t>9/30/20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71862999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67240-3608-41DA-995B-24C3D618A4FC}" type="datetimeFigureOut">
              <a:rPr lang="en-US" smtClean="0"/>
              <a:t>9/30/20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7401493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367240-3608-41DA-995B-24C3D618A4FC}" type="datetimeFigureOut">
              <a:rPr lang="en-US" smtClean="0"/>
              <a:t>9/30/20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416252099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367240-3608-41DA-995B-24C3D618A4FC}" type="datetimeFigureOut">
              <a:rPr lang="en-US" smtClean="0"/>
              <a:t>9/30/20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44364642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67240-3608-41DA-995B-24C3D618A4FC}" type="datetimeFigureOut">
              <a:rPr lang="en-US" smtClean="0"/>
              <a:t>9/30/20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00474-5069-4EA1-8F41-0761ED11FFE1}" type="slidenum">
              <a:rPr lang="en-US" smtClean="0"/>
              <a:t>‹#›</a:t>
            </a:fld>
            <a:endParaRPr lang="en-US"/>
          </a:p>
        </p:txBody>
      </p:sp>
    </p:spTree>
    <p:extLst>
      <p:ext uri="{BB962C8B-B14F-4D97-AF65-F5344CB8AC3E}">
        <p14:creationId xmlns:p14="http://schemas.microsoft.com/office/powerpoint/2010/main" val="95567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krisac@purdue.edu"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www.purdue.edu/ippu/cilm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36121" y="4943264"/>
            <a:ext cx="5295207" cy="646331"/>
          </a:xfrm>
          <a:prstGeom prst="rect">
            <a:avLst/>
          </a:prstGeom>
          <a:noFill/>
        </p:spPr>
        <p:txBody>
          <a:bodyPr wrap="square" rtlCol="0">
            <a:spAutoFit/>
          </a:bodyPr>
          <a:lstStyle/>
          <a:p>
            <a:r>
              <a:rPr lang="en-US" sz="3600" dirty="0">
                <a:solidFill>
                  <a:schemeClr val="bg1"/>
                </a:solidFill>
                <a:latin typeface="Myriad Pro" panose="020B0703030403020204" pitchFamily="34" charset="0"/>
              </a:rPr>
              <a:t>Seeing You Seeing Me</a:t>
            </a:r>
          </a:p>
        </p:txBody>
      </p:sp>
      <p:sp>
        <p:nvSpPr>
          <p:cNvPr id="5" name="TextBox 4"/>
          <p:cNvSpPr txBox="1"/>
          <p:nvPr/>
        </p:nvSpPr>
        <p:spPr>
          <a:xfrm>
            <a:off x="8296751" y="787989"/>
            <a:ext cx="3579634" cy="461665"/>
          </a:xfrm>
          <a:prstGeom prst="rect">
            <a:avLst/>
          </a:prstGeom>
          <a:noFill/>
        </p:spPr>
        <p:txBody>
          <a:bodyPr wrap="none" rtlCol="0">
            <a:spAutoFit/>
          </a:bodyPr>
          <a:lstStyle/>
          <a:p>
            <a:r>
              <a:rPr lang="en-US" sz="2400" dirty="0">
                <a:solidFill>
                  <a:schemeClr val="bg1"/>
                </a:solidFill>
                <a:latin typeface="Myriad Pro" panose="020B0703030403020204" pitchFamily="34" charset="0"/>
              </a:rPr>
              <a:t>By Dr. Kris Acheson-Clair</a:t>
            </a:r>
          </a:p>
        </p:txBody>
      </p:sp>
    </p:spTree>
    <p:extLst>
      <p:ext uri="{BB962C8B-B14F-4D97-AF65-F5344CB8AC3E}">
        <p14:creationId xmlns:p14="http://schemas.microsoft.com/office/powerpoint/2010/main" val="3567936347"/>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4934" y="471352"/>
            <a:ext cx="5159829" cy="769441"/>
          </a:xfrm>
          <a:prstGeom prst="rect">
            <a:avLst/>
          </a:prstGeom>
          <a:noFill/>
        </p:spPr>
        <p:txBody>
          <a:bodyPr wrap="square" rtlCol="0">
            <a:spAutoFit/>
          </a:bodyPr>
          <a:lstStyle/>
          <a:p>
            <a:r>
              <a:rPr lang="en-US" sz="4400" dirty="0">
                <a:solidFill>
                  <a:schemeClr val="tx1">
                    <a:lumMod val="65000"/>
                    <a:lumOff val="35000"/>
                  </a:schemeClr>
                </a:solidFill>
                <a:latin typeface="Acumin Pro" panose="020B0504020202020204" pitchFamily="34" charset="0"/>
              </a:rPr>
              <a:t>Time to Draw!</a:t>
            </a:r>
          </a:p>
        </p:txBody>
      </p:sp>
      <p:sp>
        <p:nvSpPr>
          <p:cNvPr id="4" name="TextBox 3"/>
          <p:cNvSpPr txBox="1"/>
          <p:nvPr/>
        </p:nvSpPr>
        <p:spPr>
          <a:xfrm>
            <a:off x="1033476" y="2180231"/>
            <a:ext cx="10123714"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lumMod val="65000"/>
                    <a:lumOff val="35000"/>
                  </a:schemeClr>
                </a:solidFill>
                <a:latin typeface="Acumin Pro" panose="020B0504020202020204" pitchFamily="34" charset="0"/>
              </a:rPr>
              <a:t>Take 2 minutes to sketch a self-portrait: </a:t>
            </a:r>
            <a:r>
              <a:rPr lang="en-US" sz="2400" b="1" i="1" dirty="0">
                <a:solidFill>
                  <a:schemeClr val="tx1">
                    <a:lumMod val="65000"/>
                    <a:lumOff val="35000"/>
                  </a:schemeClr>
                </a:solidFill>
                <a:latin typeface="Acumin Pro" panose="020B0504020202020204" pitchFamily="34" charset="0"/>
              </a:rPr>
              <a:t>How do you see yourself?</a:t>
            </a:r>
          </a:p>
          <a:p>
            <a:endParaRPr lang="en-US" sz="2400" b="1" i="1" dirty="0">
              <a:solidFill>
                <a:schemeClr val="tx1">
                  <a:lumMod val="65000"/>
                  <a:lumOff val="35000"/>
                </a:schemeClr>
              </a:solidFill>
              <a:latin typeface="Acumin Pro" panose="020B0504020202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Acumin Pro" panose="020B0504020202020204" pitchFamily="34" charset="0"/>
              </a:rPr>
              <a:t>Now, around the edges of your self-portrait, write in some labels that describe social groups that you identify with – use </a:t>
            </a:r>
            <a:r>
              <a:rPr lang="en-US" sz="2400" b="1" u="sng" dirty="0">
                <a:solidFill>
                  <a:schemeClr val="tx1">
                    <a:lumMod val="65000"/>
                    <a:lumOff val="35000"/>
                  </a:schemeClr>
                </a:solidFill>
                <a:latin typeface="Acumin Pro" panose="020B0504020202020204" pitchFamily="34" charset="0"/>
              </a:rPr>
              <a:t>nouns</a:t>
            </a:r>
            <a:r>
              <a:rPr lang="en-US" sz="2400" dirty="0">
                <a:solidFill>
                  <a:schemeClr val="tx1">
                    <a:lumMod val="65000"/>
                    <a:lumOff val="35000"/>
                  </a:schemeClr>
                </a:solidFill>
                <a:latin typeface="Acumin Pro" panose="020B0504020202020204" pitchFamily="34" charset="0"/>
              </a:rPr>
              <a:t> (e.g., college student, scientist, etc.).</a:t>
            </a:r>
          </a:p>
          <a:p>
            <a:pPr marL="285750" indent="-285750">
              <a:buFont typeface="Arial" panose="020B0604020202020204" pitchFamily="34" charset="0"/>
              <a:buChar char="•"/>
            </a:pPr>
            <a:endParaRPr lang="en-US" sz="2400" dirty="0">
              <a:solidFill>
                <a:schemeClr val="tx1">
                  <a:lumMod val="65000"/>
                  <a:lumOff val="35000"/>
                </a:schemeClr>
              </a:solidFill>
              <a:latin typeface="Acumin Pro" panose="020B0504020202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Acumin Pro" panose="020B0504020202020204" pitchFamily="34" charset="0"/>
              </a:rPr>
              <a:t>On another sheet of paper, draw a new portrait. This time, draw yourself through the eyes of other people: </a:t>
            </a:r>
            <a:r>
              <a:rPr lang="en-US" sz="2400" b="1" i="1" dirty="0">
                <a:solidFill>
                  <a:schemeClr val="tx1">
                    <a:lumMod val="65000"/>
                    <a:lumOff val="35000"/>
                  </a:schemeClr>
                </a:solidFill>
                <a:latin typeface="Acumin Pro" panose="020B0504020202020204" pitchFamily="34" charset="0"/>
              </a:rPr>
              <a:t>How do you see others seeing you?</a:t>
            </a:r>
          </a:p>
          <a:p>
            <a:pPr marL="285750" indent="-285750">
              <a:buFont typeface="Arial" panose="020B0604020202020204" pitchFamily="34" charset="0"/>
              <a:buChar char="•"/>
            </a:pPr>
            <a:endParaRPr lang="en-US" sz="2400" b="1" i="1" dirty="0">
              <a:solidFill>
                <a:schemeClr val="tx1">
                  <a:lumMod val="65000"/>
                  <a:lumOff val="35000"/>
                </a:schemeClr>
              </a:solidFill>
              <a:latin typeface="Acumin Pro" panose="020B0504020202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Acumin Pro" panose="020B0504020202020204" pitchFamily="34" charset="0"/>
              </a:rPr>
              <a:t>On this second portrait, write in some labels that capture how you think others would describe you – use </a:t>
            </a:r>
            <a:r>
              <a:rPr lang="en-US" sz="2400" b="1" u="sng" dirty="0">
                <a:solidFill>
                  <a:schemeClr val="tx1">
                    <a:lumMod val="65000"/>
                    <a:lumOff val="35000"/>
                  </a:schemeClr>
                </a:solidFill>
                <a:latin typeface="Acumin Pro" panose="020B0504020202020204" pitchFamily="34" charset="0"/>
              </a:rPr>
              <a:t>adjectives</a:t>
            </a:r>
            <a:r>
              <a:rPr lang="en-US" sz="2400" dirty="0">
                <a:solidFill>
                  <a:schemeClr val="tx1">
                    <a:lumMod val="65000"/>
                    <a:lumOff val="35000"/>
                  </a:schemeClr>
                </a:solidFill>
                <a:latin typeface="Acumin Pro" panose="020B0504020202020204" pitchFamily="34" charset="0"/>
              </a:rPr>
              <a:t> (e.g., tall, funny, etc.). It is OK if these are positive, negative, or whatever comes to mind.</a:t>
            </a:r>
          </a:p>
        </p:txBody>
      </p:sp>
      <p:pic>
        <p:nvPicPr>
          <p:cNvPr id="1026" name="Picture 2" descr="Draw yourself Drawing PIO - Drawce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46" y="59480"/>
            <a:ext cx="2481188" cy="206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898370"/>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ooking-glass self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514" y="1236225"/>
            <a:ext cx="7153486" cy="55276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86575" y="604152"/>
            <a:ext cx="5159829" cy="769441"/>
          </a:xfrm>
          <a:prstGeom prst="rect">
            <a:avLst/>
          </a:prstGeom>
          <a:noFill/>
        </p:spPr>
        <p:txBody>
          <a:bodyPr wrap="square" rtlCol="0">
            <a:spAutoFit/>
          </a:bodyPr>
          <a:lstStyle/>
          <a:p>
            <a:r>
              <a:rPr lang="en-US" sz="4400" dirty="0">
                <a:solidFill>
                  <a:schemeClr val="tx1">
                    <a:lumMod val="65000"/>
                    <a:lumOff val="35000"/>
                  </a:schemeClr>
                </a:solidFill>
                <a:latin typeface="Acumin Pro" panose="020B0504020202020204" pitchFamily="34" charset="0"/>
              </a:rPr>
              <a:t>Time to Learn!</a:t>
            </a:r>
          </a:p>
        </p:txBody>
      </p:sp>
      <p:sp>
        <p:nvSpPr>
          <p:cNvPr id="4" name="TextBox 3"/>
          <p:cNvSpPr txBox="1"/>
          <p:nvPr/>
        </p:nvSpPr>
        <p:spPr>
          <a:xfrm>
            <a:off x="306219" y="2262821"/>
            <a:ext cx="5032697"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lumMod val="65000"/>
                    <a:lumOff val="35000"/>
                  </a:schemeClr>
                </a:solidFill>
                <a:latin typeface="Acumin Pro" panose="020B0504020202020204" pitchFamily="34" charset="0"/>
              </a:rPr>
              <a:t>The Looking Glass Self (1902, Charles Cooley)</a:t>
            </a:r>
          </a:p>
          <a:p>
            <a:pPr marL="342900" indent="-342900">
              <a:buFont typeface="Arial" panose="020B0604020202020204" pitchFamily="34" charset="0"/>
              <a:buChar char="•"/>
            </a:pPr>
            <a:r>
              <a:rPr lang="en-US" sz="2400" dirty="0">
                <a:solidFill>
                  <a:schemeClr val="tx1">
                    <a:lumMod val="65000"/>
                    <a:lumOff val="35000"/>
                  </a:schemeClr>
                </a:solidFill>
                <a:latin typeface="Acumin Pro" panose="020B0504020202020204" pitchFamily="34" charset="0"/>
              </a:rPr>
              <a:t>Interactive process:</a:t>
            </a:r>
          </a:p>
          <a:p>
            <a:pPr marL="800100" lvl="1" indent="-342900">
              <a:buFont typeface="Arial" panose="020B0604020202020204" pitchFamily="34" charset="0"/>
              <a:buChar char="•"/>
            </a:pPr>
            <a:r>
              <a:rPr lang="en-US" sz="2400" dirty="0">
                <a:solidFill>
                  <a:schemeClr val="tx1">
                    <a:lumMod val="65000"/>
                    <a:lumOff val="35000"/>
                  </a:schemeClr>
                </a:solidFill>
                <a:latin typeface="Acumin Pro" panose="020B0504020202020204" pitchFamily="34" charset="0"/>
              </a:rPr>
              <a:t>We imagine how we appear to others</a:t>
            </a:r>
          </a:p>
          <a:p>
            <a:pPr marL="800100" lvl="1" indent="-342900">
              <a:buFont typeface="Arial" panose="020B0604020202020204" pitchFamily="34" charset="0"/>
              <a:buChar char="•"/>
            </a:pPr>
            <a:r>
              <a:rPr lang="en-US" sz="2400" dirty="0">
                <a:solidFill>
                  <a:schemeClr val="tx1">
                    <a:lumMod val="65000"/>
                    <a:lumOff val="35000"/>
                  </a:schemeClr>
                </a:solidFill>
                <a:latin typeface="Acumin Pro" panose="020B0504020202020204" pitchFamily="34" charset="0"/>
              </a:rPr>
              <a:t>Others react to us and we interpret those reactions</a:t>
            </a:r>
          </a:p>
          <a:p>
            <a:pPr marL="800100" lvl="1" indent="-342900">
              <a:buFont typeface="Arial" panose="020B0604020202020204" pitchFamily="34" charset="0"/>
              <a:buChar char="•"/>
            </a:pPr>
            <a:r>
              <a:rPr lang="en-US" sz="2400" dirty="0">
                <a:solidFill>
                  <a:schemeClr val="tx1">
                    <a:lumMod val="65000"/>
                    <a:lumOff val="35000"/>
                  </a:schemeClr>
                </a:solidFill>
                <a:latin typeface="Acumin Pro" panose="020B0504020202020204" pitchFamily="34" charset="0"/>
              </a:rPr>
              <a:t>We adjust our self-image accordingly and develop feelings about ourselves</a:t>
            </a:r>
          </a:p>
        </p:txBody>
      </p:sp>
      <p:pic>
        <p:nvPicPr>
          <p:cNvPr id="2056" name="Picture 8" descr="Clipart Man Thinking - Person With Thinking Bubble Clipart Transparent PNG  - 1024x1024 - Free Download on Ni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24" y="255311"/>
            <a:ext cx="1827161" cy="182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3830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6575" y="604152"/>
            <a:ext cx="5159829" cy="769441"/>
          </a:xfrm>
          <a:prstGeom prst="rect">
            <a:avLst/>
          </a:prstGeom>
          <a:noFill/>
        </p:spPr>
        <p:txBody>
          <a:bodyPr wrap="square" rtlCol="0">
            <a:spAutoFit/>
          </a:bodyPr>
          <a:lstStyle/>
          <a:p>
            <a:r>
              <a:rPr lang="en-US" sz="4400" dirty="0">
                <a:solidFill>
                  <a:schemeClr val="tx1">
                    <a:lumMod val="65000"/>
                    <a:lumOff val="35000"/>
                  </a:schemeClr>
                </a:solidFill>
                <a:latin typeface="Acumin Pro" panose="020B0504020202020204" pitchFamily="34" charset="0"/>
              </a:rPr>
              <a:t>Time to Talk!</a:t>
            </a:r>
          </a:p>
        </p:txBody>
      </p:sp>
      <p:sp>
        <p:nvSpPr>
          <p:cNvPr id="4" name="TextBox 3"/>
          <p:cNvSpPr txBox="1"/>
          <p:nvPr/>
        </p:nvSpPr>
        <p:spPr>
          <a:xfrm>
            <a:off x="1033477" y="1584395"/>
            <a:ext cx="10123714" cy="5098832"/>
          </a:xfrm>
          <a:prstGeom prst="rect">
            <a:avLst/>
          </a:prstGeom>
          <a:noFill/>
        </p:spPr>
        <p:txBody>
          <a:bodyPr wrap="square" rtlCol="0">
            <a:spAutoFit/>
          </a:bodyPr>
          <a:lstStyle/>
          <a:p>
            <a:r>
              <a:rPr lang="en-US" sz="2400" dirty="0">
                <a:solidFill>
                  <a:schemeClr val="tx1">
                    <a:lumMod val="65000"/>
                    <a:lumOff val="35000"/>
                  </a:schemeClr>
                </a:solidFill>
                <a:latin typeface="Acumin Pro" panose="020B0504020202020204" pitchFamily="34" charset="0"/>
              </a:rPr>
              <a:t>	</a:t>
            </a:r>
            <a:r>
              <a:rPr lang="en-US" sz="2400" b="1" dirty="0">
                <a:solidFill>
                  <a:schemeClr val="tx1">
                    <a:lumMod val="65000"/>
                    <a:lumOff val="35000"/>
                  </a:schemeClr>
                </a:solidFill>
                <a:latin typeface="Acumin Pro" panose="020B0504020202020204" pitchFamily="34" charset="0"/>
              </a:rPr>
              <a:t>	    Food for thought in your small groups:</a:t>
            </a:r>
          </a:p>
          <a:p>
            <a:endParaRPr lang="en-US" sz="2400" dirty="0">
              <a:solidFill>
                <a:schemeClr val="tx1">
                  <a:lumMod val="65000"/>
                  <a:lumOff val="35000"/>
                </a:schemeClr>
              </a:solidFill>
              <a:latin typeface="Acumin Pro" panose="020B0504020202020204" pitchFamily="34" charset="0"/>
            </a:endParaRPr>
          </a:p>
          <a:p>
            <a:pPr marL="342900" indent="-342900">
              <a:spcAft>
                <a:spcPts val="800"/>
              </a:spcAft>
              <a:buFont typeface="Arial" panose="020B0604020202020204" pitchFamily="34" charset="0"/>
              <a:buChar char="•"/>
            </a:pPr>
            <a:r>
              <a:rPr lang="en-US" sz="2400" dirty="0">
                <a:solidFill>
                  <a:schemeClr val="tx1">
                    <a:lumMod val="65000"/>
                    <a:lumOff val="35000"/>
                  </a:schemeClr>
                </a:solidFill>
                <a:latin typeface="Acumin Pro" panose="020B0504020202020204" pitchFamily="34" charset="0"/>
              </a:rPr>
              <a:t>How are the nouns in the one picture related to the adjectives in the other? Which identities are most related to the characteristics others attribute to you? Which group memberships are they seeing?</a:t>
            </a:r>
          </a:p>
          <a:p>
            <a:pPr marL="342900" indent="-342900">
              <a:spcAft>
                <a:spcPts val="800"/>
              </a:spcAft>
              <a:buFont typeface="Arial" panose="020B0604020202020204" pitchFamily="34" charset="0"/>
              <a:buChar char="•"/>
            </a:pPr>
            <a:r>
              <a:rPr lang="en-US" sz="2400" dirty="0">
                <a:solidFill>
                  <a:schemeClr val="tx1">
                    <a:lumMod val="65000"/>
                    <a:lumOff val="35000"/>
                  </a:schemeClr>
                </a:solidFill>
                <a:latin typeface="Acumin Pro" panose="020B0504020202020204" pitchFamily="34" charset="0"/>
              </a:rPr>
              <a:t>Are your two self-portraits different in any way? If so, what do those differences say about the tension between how you see yourself and how you see others seeing you? Which portrait do you prefer?</a:t>
            </a:r>
          </a:p>
          <a:p>
            <a:pPr marL="342900" indent="-342900">
              <a:spcAft>
                <a:spcPts val="800"/>
              </a:spcAft>
              <a:buFont typeface="Arial" panose="020B0604020202020204" pitchFamily="34" charset="0"/>
              <a:buChar char="•"/>
            </a:pPr>
            <a:r>
              <a:rPr lang="en-US" sz="2400" dirty="0">
                <a:solidFill>
                  <a:schemeClr val="tx1">
                    <a:lumMod val="65000"/>
                    <a:lumOff val="35000"/>
                  </a:schemeClr>
                </a:solidFill>
                <a:latin typeface="Acumin Pro" panose="020B0504020202020204" pitchFamily="34" charset="0"/>
              </a:rPr>
              <a:t>What do the two pictures have in common? What do these similarities say about the insights of the Looking Glass Self? How do we unconsciously let others define us in our own minds? Who has been most influential in shaping your self image in this way? How happy are you about that influence? What can you do about it?</a:t>
            </a:r>
          </a:p>
        </p:txBody>
      </p:sp>
      <p:pic>
        <p:nvPicPr>
          <p:cNvPr id="2058" name="Picture 10" descr="Free hand of two stick figures talking Royalty Free Vect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195" b="15017"/>
          <a:stretch/>
        </p:blipFill>
        <p:spPr bwMode="auto">
          <a:xfrm>
            <a:off x="389357" y="249850"/>
            <a:ext cx="2174232" cy="180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973531"/>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9D4144-C786-2640-877B-88E8C3B8C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3" cy="6858000"/>
          </a:xfrm>
          <a:prstGeom prst="rect">
            <a:avLst/>
          </a:prstGeom>
        </p:spPr>
      </p:pic>
      <p:sp>
        <p:nvSpPr>
          <p:cNvPr id="4" name="TextBox 3">
            <a:extLst>
              <a:ext uri="{FF2B5EF4-FFF2-40B4-BE49-F238E27FC236}">
                <a16:creationId xmlns:a16="http://schemas.microsoft.com/office/drawing/2014/main" id="{0039E76D-52EE-9A48-A22F-59744649ACF6}"/>
              </a:ext>
            </a:extLst>
          </p:cNvPr>
          <p:cNvSpPr txBox="1"/>
          <p:nvPr/>
        </p:nvSpPr>
        <p:spPr>
          <a:xfrm>
            <a:off x="711676" y="963202"/>
            <a:ext cx="7730836" cy="984885"/>
          </a:xfrm>
          <a:prstGeom prst="rect">
            <a:avLst/>
          </a:prstGeom>
          <a:noFill/>
        </p:spPr>
        <p:txBody>
          <a:bodyPr wrap="square" rtlCol="0">
            <a:spAutoFit/>
          </a:bodyPr>
          <a:lstStyle/>
          <a:p>
            <a:r>
              <a:rPr lang="en-US" sz="5800" b="1" dirty="0">
                <a:solidFill>
                  <a:srgbClr val="4A5358"/>
                </a:solidFill>
                <a:latin typeface="Myriad Pro" panose="020B0503030403020204" pitchFamily="34" charset="0"/>
              </a:rPr>
              <a:t>Thanks!</a:t>
            </a:r>
          </a:p>
        </p:txBody>
      </p:sp>
      <p:sp>
        <p:nvSpPr>
          <p:cNvPr id="6" name="TextBox 5">
            <a:extLst>
              <a:ext uri="{FF2B5EF4-FFF2-40B4-BE49-F238E27FC236}">
                <a16:creationId xmlns:a16="http://schemas.microsoft.com/office/drawing/2014/main" id="{D0435FDB-FF6D-E74E-828F-3465B1D086A1}"/>
              </a:ext>
            </a:extLst>
          </p:cNvPr>
          <p:cNvSpPr txBox="1"/>
          <p:nvPr/>
        </p:nvSpPr>
        <p:spPr>
          <a:xfrm>
            <a:off x="924054" y="2648040"/>
            <a:ext cx="9140766" cy="1154162"/>
          </a:xfrm>
          <a:prstGeom prst="rect">
            <a:avLst/>
          </a:prstGeom>
          <a:noFill/>
        </p:spPr>
        <p:txBody>
          <a:bodyPr wrap="square" rtlCol="0">
            <a:spAutoFit/>
          </a:bodyPr>
          <a:lstStyle/>
          <a:p>
            <a:pPr marL="457200" indent="-457200">
              <a:spcAft>
                <a:spcPts val="1800"/>
              </a:spcAft>
              <a:buClr>
                <a:srgbClr val="799ED3"/>
              </a:buClr>
              <a:buFont typeface="Arial" panose="020B0604020202020204" pitchFamily="34" charset="0"/>
              <a:buChar char="•"/>
            </a:pPr>
            <a:r>
              <a:rPr lang="en-US" sz="2700" dirty="0">
                <a:solidFill>
                  <a:srgbClr val="4A5358"/>
                </a:solidFill>
                <a:latin typeface="Myriad Pro" panose="020B0503030403020204" pitchFamily="34" charset="0"/>
                <a:hlinkClick r:id="rId3"/>
              </a:rPr>
              <a:t>krisac@purdue.edu</a:t>
            </a:r>
            <a:r>
              <a:rPr lang="en-US" sz="2700" dirty="0">
                <a:solidFill>
                  <a:srgbClr val="4A5358"/>
                </a:solidFill>
                <a:latin typeface="Myriad Pro" panose="020B0503030403020204" pitchFamily="34" charset="0"/>
              </a:rPr>
              <a:t>  </a:t>
            </a:r>
          </a:p>
          <a:p>
            <a:pPr marL="457200" indent="-457200">
              <a:spcAft>
                <a:spcPts val="1800"/>
              </a:spcAft>
              <a:buClr>
                <a:srgbClr val="799ED3"/>
              </a:buClr>
              <a:buFont typeface="Arial" panose="020B0604020202020204" pitchFamily="34" charset="0"/>
              <a:buChar char="•"/>
            </a:pPr>
            <a:r>
              <a:rPr lang="en-US" sz="2700" dirty="0">
                <a:solidFill>
                  <a:srgbClr val="4A5358"/>
                </a:solidFill>
                <a:latin typeface="Myriad Pro" panose="020B0503030403020204" pitchFamily="34" charset="0"/>
                <a:hlinkClick r:id="rId4"/>
              </a:rPr>
              <a:t>www.purdue.edu/ippu/cilmar/</a:t>
            </a:r>
            <a:r>
              <a:rPr lang="en-US" sz="2700" dirty="0">
                <a:solidFill>
                  <a:srgbClr val="4A5358"/>
                </a:solidFill>
                <a:latin typeface="Myriad Pro" panose="020B0503030403020204" pitchFamily="34" charset="0"/>
              </a:rPr>
              <a:t> </a:t>
            </a:r>
          </a:p>
        </p:txBody>
      </p:sp>
      <p:pic>
        <p:nvPicPr>
          <p:cNvPr id="7" name="Picture 6">
            <a:extLst>
              <a:ext uri="{FF2B5EF4-FFF2-40B4-BE49-F238E27FC236}">
                <a16:creationId xmlns:a16="http://schemas.microsoft.com/office/drawing/2014/main" id="{53A58D64-4053-8F4C-BFF4-79B9879EA316}"/>
              </a:ext>
            </a:extLst>
          </p:cNvPr>
          <p:cNvPicPr>
            <a:picLocks noChangeAspect="1"/>
          </p:cNvPicPr>
          <p:nvPr/>
        </p:nvPicPr>
        <p:blipFill>
          <a:blip r:embed="rId5"/>
          <a:stretch>
            <a:fillRect/>
          </a:stretch>
        </p:blipFill>
        <p:spPr>
          <a:xfrm>
            <a:off x="475932" y="5640831"/>
            <a:ext cx="6757988" cy="723900"/>
          </a:xfrm>
          <a:prstGeom prst="rect">
            <a:avLst/>
          </a:prstGeom>
        </p:spPr>
      </p:pic>
    </p:spTree>
    <p:extLst>
      <p:ext uri="{BB962C8B-B14F-4D97-AF65-F5344CB8AC3E}">
        <p14:creationId xmlns:p14="http://schemas.microsoft.com/office/powerpoint/2010/main" val="2718637143"/>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9A485B7B1EC4DA4F654D59ADB3D01" ma:contentTypeVersion="13" ma:contentTypeDescription="Create a new document." ma:contentTypeScope="" ma:versionID="4b296ec78e9dc6a9e0a0c2063bcfc54d">
  <xsd:schema xmlns:xsd="http://www.w3.org/2001/XMLSchema" xmlns:xs="http://www.w3.org/2001/XMLSchema" xmlns:p="http://schemas.microsoft.com/office/2006/metadata/properties" xmlns:ns3="ef03a106-ded3-4546-b6fe-152392442cd0" xmlns:ns4="2ecebcb8-14ff-4058-b9fa-ad0dd378f1d4" targetNamespace="http://schemas.microsoft.com/office/2006/metadata/properties" ma:root="true" ma:fieldsID="a166bea9c784bf21f614d1d671a69590" ns3:_="" ns4:_="">
    <xsd:import namespace="ef03a106-ded3-4546-b6fe-152392442cd0"/>
    <xsd:import namespace="2ecebcb8-14ff-4058-b9fa-ad0dd378f1d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a106-ded3-4546-b6fe-152392442cd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cebcb8-14ff-4058-b9fa-ad0dd378f1d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65D1BD-B8E5-42D3-A91A-56B257D35C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03a106-ded3-4546-b6fe-152392442cd0"/>
    <ds:schemaRef ds:uri="2ecebcb8-14ff-4058-b9fa-ad0dd378f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0AFE1E-F35F-4B9F-915E-FD0553E59E6B}">
  <ds:schemaRefs>
    <ds:schemaRef ds:uri="http://schemas.microsoft.com/sharepoint/v3/contenttype/forms"/>
  </ds:schemaRefs>
</ds:datastoreItem>
</file>

<file path=customXml/itemProps3.xml><?xml version="1.0" encoding="utf-8"?>
<ds:datastoreItem xmlns:ds="http://schemas.openxmlformats.org/officeDocument/2006/customXml" ds:itemID="{967A4BF3-6134-4106-B8D5-1313913481A0}">
  <ds:schemaRefs>
    <ds:schemaRef ds:uri="http://schemas.openxmlformats.org/package/2006/metadata/core-properties"/>
    <ds:schemaRef ds:uri="2ecebcb8-14ff-4058-b9fa-ad0dd378f1d4"/>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ef03a106-ded3-4546-b6fe-152392442c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413</TotalTime>
  <Words>691</Words>
  <Application>Microsoft Macintosh PowerPoint</Application>
  <PresentationFormat>Widescreen</PresentationFormat>
  <Paragraphs>45</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Acumin Pro</vt:lpstr>
      <vt:lpstr>Arial</vt:lpstr>
      <vt:lpstr>Calibri</vt:lpstr>
      <vt:lpstr>Calibri Light</vt:lpstr>
      <vt:lpstr>Myriad Pro</vt:lpstr>
      <vt:lpstr>Office Theme</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Acheson-Clair</dc:creator>
  <cp:lastModifiedBy>Macdonald, Lindsey M</cp:lastModifiedBy>
  <cp:revision>29</cp:revision>
  <dcterms:created xsi:type="dcterms:W3CDTF">2018-08-22T15:01:12Z</dcterms:created>
  <dcterms:modified xsi:type="dcterms:W3CDTF">2020-09-30T20:52:06Z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0x0101005429A485B7B1EC4DA4F654D59ADB3D01</vt:lpwstr>
  </property>
</Properties>
</file>